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59" r:id="rId6"/>
    <p:sldId id="260" r:id="rId7"/>
    <p:sldId id="262" r:id="rId8"/>
    <p:sldId id="266" r:id="rId9"/>
    <p:sldId id="268" r:id="rId10"/>
    <p:sldId id="267" r:id="rId11"/>
    <p:sldId id="261" r:id="rId12"/>
    <p:sldId id="264" r:id="rId13"/>
    <p:sldId id="265" r:id="rId14"/>
    <p:sldId id="263" r:id="rId15"/>
    <p:sldId id="257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B1E"/>
    <a:srgbClr val="1D120E"/>
    <a:srgbClr val="F0C07E"/>
    <a:srgbClr val="B2A0A6"/>
    <a:srgbClr val="57474C"/>
    <a:srgbClr val="159F9C"/>
    <a:srgbClr val="26E2DE"/>
    <a:srgbClr val="BC9400"/>
    <a:srgbClr val="F2BE00"/>
    <a:srgbClr val="FFE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DA84B-42BE-49CC-9BE9-A0FC0187C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33A55-DEAF-46CD-A582-DDBDB800C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97809-C795-4CBF-8EF0-0297028A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ED16-1C5F-4D9D-AF69-8C4D44D0A788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E1E2F-A5E2-423D-A01C-300DAE1C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B6455-1233-442D-A328-A46631C36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7236-38B7-4D7A-820B-167AE99C8A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7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6B0EA-7662-49D7-B799-66D573093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FE8FA6-3EDB-49BB-B8BF-1DB1DC768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F7735-3BB1-49F6-84D3-E1A6341CE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ED16-1C5F-4D9D-AF69-8C4D44D0A788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396D2-0449-4053-91CF-D6923E5F5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B5FF-487C-4CE5-ACD7-889C81A2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7236-38B7-4D7A-820B-167AE99C8A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17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50604D-4855-415F-9625-12D7CD69F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47A9D-68C6-4C80-B393-C3F3D859C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DE2F9-0AE2-4925-8DD7-5410FB733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ED16-1C5F-4D9D-AF69-8C4D44D0A788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CFD0-145D-43FB-8CF4-A715102A5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4C3E6-1FCF-427D-A302-85378F1B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7236-38B7-4D7A-820B-167AE99C8A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820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434C7-4728-4A9B-BEB4-0DF4574D8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FFA12-8D27-4F89-AAF3-76DCDB27B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0AF54-726D-4C27-A8E4-022F4B1AD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ED16-1C5F-4D9D-AF69-8C4D44D0A788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B1C8A-5C14-4B12-9458-427AEB637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4FDC9-85FD-4872-B307-7E32C9C7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7236-38B7-4D7A-820B-167AE99C8A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6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4F63-CFF4-458F-BA5C-DBF97233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05E2F-5FE2-4C50-85D0-A1C2A70C3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25E82-3971-4B1B-8F12-DEC0F0C7D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ED16-1C5F-4D9D-AF69-8C4D44D0A788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7964D-5195-4C17-BA26-9A2049610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9087D-15BA-47D3-9E22-66B9D6A7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7236-38B7-4D7A-820B-167AE99C8A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90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68877-E69A-4784-A614-E4606EB14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7D865-E95D-4E1C-B267-AF70F013F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292AF-2A0F-40D7-90F1-B7107630E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1F3FD-866B-4907-ABF9-44DA4A4F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ED16-1C5F-4D9D-AF69-8C4D44D0A788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62220-F209-4AEF-B8D5-532A20EDF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9D6E8-ACAE-4CF6-A9A5-B9E119FE1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7236-38B7-4D7A-820B-167AE99C8A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31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A879-1E59-4530-AEB1-6D0F0E414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CC94A-3A8E-4DCB-BD11-2A5A9EA30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B63F4-5D6E-4FE9-8D79-198D07A71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4EAA2-6E3B-41B5-BE4A-36EFDCB9D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4279AE-5E0F-4826-9242-EE1DC35C7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75E9CE-8B1F-4D2F-BB6F-9E481D0D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ED16-1C5F-4D9D-AF69-8C4D44D0A788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A681A1-2175-4526-B603-B0D126663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20C5FF-6F43-4227-848F-EC384CBEB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7236-38B7-4D7A-820B-167AE99C8A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77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5AC7-5452-49AF-B189-E1393083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E14091-52B8-4519-8E22-F7078FD7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ED16-1C5F-4D9D-AF69-8C4D44D0A788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778A8-7410-4564-9A84-561D5CCA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C26F4-47CF-424F-81BE-16D8CE11F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7236-38B7-4D7A-820B-167AE99C8A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0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02B2C1-C9DF-4CA5-AC09-15DF8B55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ED16-1C5F-4D9D-AF69-8C4D44D0A788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AE334A-F1AD-4BA2-A8C5-B833B3BE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A10B8-24B0-4D4A-A493-B63705E0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7236-38B7-4D7A-820B-167AE99C8A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18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F3D0C-5172-498E-86DD-5C874967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DF1C6-9E94-49F2-ADF0-FABF175B4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333E67-1772-43BD-8D8E-4DDD1F3A1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EF6C3-6059-4477-AA6D-2C779068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ED16-1C5F-4D9D-AF69-8C4D44D0A788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B34D3-EC4D-4D37-944F-7B22A086A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B9192-A9A4-4312-B462-F90A5B8D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7236-38B7-4D7A-820B-167AE99C8A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0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7637-3EED-44A1-B43B-8E80C36D4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744E31-19E3-4BEC-8030-7CA988341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CF155-CFD5-47F0-B7F6-E3F42559E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2ABED-20F0-481E-82EF-05AD83F27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ED16-1C5F-4D9D-AF69-8C4D44D0A788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C1C2F-9F34-4F9F-905E-1710DDCF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21583-E218-44EB-BCC0-4EB8421F3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7236-38B7-4D7A-820B-167AE99C8A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0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9385FD-A257-4FF9-B8B8-8499D380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C2E22-5A99-4E01-B295-CCACDC7AC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AE6BD-D292-498B-B451-A1B2D52CA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AED16-1C5F-4D9D-AF69-8C4D44D0A788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7DDB2-BA14-4804-857C-8F3DFCB9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1A308-1139-4C2A-9988-B489582A5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A7236-38B7-4D7A-820B-167AE99C8A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image" Target="../media/image25.png"/><Relationship Id="rId21" Type="http://schemas.openxmlformats.org/officeDocument/2006/relationships/image" Target="../media/image42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image" Target="../media/image24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5.png"/><Relationship Id="rId5" Type="http://schemas.openxmlformats.org/officeDocument/2006/relationships/image" Target="../media/image27.png"/><Relationship Id="rId15" Type="http://schemas.openxmlformats.org/officeDocument/2006/relationships/image" Target="../media/image21.png"/><Relationship Id="rId23" Type="http://schemas.openxmlformats.org/officeDocument/2006/relationships/image" Target="../media/image44.png"/><Relationship Id="rId10" Type="http://schemas.openxmlformats.org/officeDocument/2006/relationships/image" Target="../media/image32.png"/><Relationship Id="rId19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F1111E4-C692-4E4E-B36B-0EB2BA078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659" y="0"/>
            <a:ext cx="5701553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7D7C47-BC80-4780-9285-8687EE6E7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4949">
            <a:off x="7051443" y="227774"/>
            <a:ext cx="1093693" cy="9066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60D235-1029-4329-AB91-01E058A80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6002">
            <a:off x="2706423" y="1936467"/>
            <a:ext cx="3908612" cy="2457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B8DA552-D629-4907-B38A-B5DE88A2D594}"/>
              </a:ext>
            </a:extLst>
          </p:cNvPr>
          <p:cNvSpPr/>
          <p:nvPr/>
        </p:nvSpPr>
        <p:spPr>
          <a:xfrm>
            <a:off x="3693459" y="851647"/>
            <a:ext cx="1568823" cy="742949"/>
          </a:xfrm>
          <a:prstGeom prst="ellipse">
            <a:avLst/>
          </a:prstGeom>
          <a:solidFill>
            <a:srgbClr val="CCE8FD"/>
          </a:solidFill>
          <a:ln>
            <a:solidFill>
              <a:srgbClr val="CCE8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4D798E-E4FC-4D72-853B-EFB8B45D3573}"/>
              </a:ext>
            </a:extLst>
          </p:cNvPr>
          <p:cNvSpPr txBox="1"/>
          <p:nvPr/>
        </p:nvSpPr>
        <p:spPr>
          <a:xfrm rot="21444613">
            <a:off x="3936903" y="402580"/>
            <a:ext cx="3594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69800"/>
                </a:solidFill>
                <a:latin typeface="Chiller" panose="04020404031007020602" pitchFamily="82" charset="0"/>
              </a:rPr>
              <a:t>Get Ready For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CA0D53-909D-4491-95E4-D9F057864745}"/>
              </a:ext>
            </a:extLst>
          </p:cNvPr>
          <p:cNvSpPr txBox="1"/>
          <p:nvPr/>
        </p:nvSpPr>
        <p:spPr>
          <a:xfrm>
            <a:off x="4306596" y="1079551"/>
            <a:ext cx="3632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7E68"/>
                </a:solidFill>
                <a:latin typeface="Freestyle Script" panose="030804020302050B0404" pitchFamily="66" charset="0"/>
              </a:rPr>
              <a:t>ICM LA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70C443-8AD1-4706-B345-4DCF518D3104}"/>
              </a:ext>
            </a:extLst>
          </p:cNvPr>
          <p:cNvSpPr txBox="1"/>
          <p:nvPr/>
        </p:nvSpPr>
        <p:spPr>
          <a:xfrm>
            <a:off x="6593541" y="2280978"/>
            <a:ext cx="1559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778AC"/>
                </a:solidFill>
                <a:latin typeface="Freestyle Script" panose="030804020302050B0404" pitchFamily="66" charset="0"/>
              </a:rPr>
              <a:t>Let’s Learn     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2C1D1C-C8BC-4E7F-A5EA-79BB63D8F7E8}"/>
              </a:ext>
            </a:extLst>
          </p:cNvPr>
          <p:cNvSpPr txBox="1"/>
          <p:nvPr/>
        </p:nvSpPr>
        <p:spPr>
          <a:xfrm>
            <a:off x="7032539" y="2737579"/>
            <a:ext cx="815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778AC"/>
                </a:solidFill>
                <a:latin typeface="Freestyle Script" panose="030804020302050B0404" pitchFamily="66" charset="0"/>
              </a:rPr>
              <a:t>and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0A07AD-EC0A-4FBE-A012-22256BF2EDFE}"/>
              </a:ext>
            </a:extLst>
          </p:cNvPr>
          <p:cNvSpPr txBox="1"/>
          <p:nvPr/>
        </p:nvSpPr>
        <p:spPr>
          <a:xfrm>
            <a:off x="6593541" y="3259748"/>
            <a:ext cx="151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778AC"/>
                </a:solidFill>
                <a:latin typeface="Freestyle Script" panose="030804020302050B0404" pitchFamily="66" charset="0"/>
              </a:rPr>
              <a:t>Explore!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CE1FA8-3DA3-40C2-ABA4-AB11DE3B2B03}"/>
              </a:ext>
            </a:extLst>
          </p:cNvPr>
          <p:cNvSpPr/>
          <p:nvPr/>
        </p:nvSpPr>
        <p:spPr>
          <a:xfrm>
            <a:off x="2626659" y="5576047"/>
            <a:ext cx="5701553" cy="1213344"/>
          </a:xfrm>
          <a:prstGeom prst="rect">
            <a:avLst/>
          </a:prstGeom>
          <a:solidFill>
            <a:srgbClr val="A0D9F7">
              <a:alpha val="88000"/>
            </a:srgbClr>
          </a:solidFill>
          <a:ln>
            <a:solidFill>
              <a:srgbClr val="CCE8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726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209D9-18EF-42A9-84D3-C8B35FD8D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06" y="-385481"/>
            <a:ext cx="6391835" cy="48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4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5EE704-D50C-41D1-9B4B-AAA6C1F2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40" y="-49308"/>
            <a:ext cx="8878119" cy="6858000"/>
          </a:xfrm>
          <a:prstGeom prst="rect">
            <a:avLst/>
          </a:prstGeom>
        </p:spPr>
      </p:pic>
      <p:sp>
        <p:nvSpPr>
          <p:cNvPr id="3" name="Ribbon: Tilted Up 2">
            <a:extLst>
              <a:ext uri="{FF2B5EF4-FFF2-40B4-BE49-F238E27FC236}">
                <a16:creationId xmlns:a16="http://schemas.microsoft.com/office/drawing/2014/main" id="{084B5BC1-2551-45CA-A8B8-BF5A759B14CD}"/>
              </a:ext>
            </a:extLst>
          </p:cNvPr>
          <p:cNvSpPr/>
          <p:nvPr/>
        </p:nvSpPr>
        <p:spPr>
          <a:xfrm rot="5400000">
            <a:off x="1759324" y="1230407"/>
            <a:ext cx="3621739" cy="1160930"/>
          </a:xfrm>
          <a:prstGeom prst="ribbon2">
            <a:avLst/>
          </a:prstGeom>
          <a:solidFill>
            <a:srgbClr val="57624C"/>
          </a:solidFill>
          <a:ln>
            <a:solidFill>
              <a:srgbClr val="5762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D593C4-D157-49A9-8782-690C069F139E}"/>
              </a:ext>
            </a:extLst>
          </p:cNvPr>
          <p:cNvSpPr/>
          <p:nvPr/>
        </p:nvSpPr>
        <p:spPr>
          <a:xfrm>
            <a:off x="2967318" y="0"/>
            <a:ext cx="1013011" cy="2922494"/>
          </a:xfrm>
          <a:prstGeom prst="rect">
            <a:avLst/>
          </a:prstGeom>
          <a:solidFill>
            <a:srgbClr val="57624C"/>
          </a:solidFill>
          <a:ln>
            <a:solidFill>
              <a:srgbClr val="5762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606A8-448D-409B-B1F3-FFA514F53DEE}"/>
              </a:ext>
            </a:extLst>
          </p:cNvPr>
          <p:cNvSpPr/>
          <p:nvPr/>
        </p:nvSpPr>
        <p:spPr>
          <a:xfrm>
            <a:off x="3980329" y="851647"/>
            <a:ext cx="170330" cy="2205318"/>
          </a:xfrm>
          <a:prstGeom prst="rect">
            <a:avLst/>
          </a:prstGeom>
          <a:solidFill>
            <a:srgbClr val="EFEEDB"/>
          </a:solidFill>
          <a:ln>
            <a:solidFill>
              <a:srgbClr val="EFE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E69469-4FF2-4BF9-A656-F1F207C5CC6C}"/>
              </a:ext>
            </a:extLst>
          </p:cNvPr>
          <p:cNvSpPr txBox="1"/>
          <p:nvPr/>
        </p:nvSpPr>
        <p:spPr>
          <a:xfrm>
            <a:off x="4827494" y="538749"/>
            <a:ext cx="57927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57624C"/>
                </a:solidFill>
                <a:latin typeface="Kunstler Script" panose="030304020206070D0D06" pitchFamily="66" charset="0"/>
              </a:rPr>
              <a:t>Ijazah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5FDAD-ACD6-4887-A177-8DAC7C6C3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506" y="2550459"/>
            <a:ext cx="1755800" cy="18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E77F6-757E-4163-9137-2A5B2F173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17" y="2550459"/>
            <a:ext cx="1755800" cy="182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49B064-621F-4EF8-9C22-7DCF31D7A494}"/>
              </a:ext>
            </a:extLst>
          </p:cNvPr>
          <p:cNvSpPr txBox="1"/>
          <p:nvPr/>
        </p:nvSpPr>
        <p:spPr>
          <a:xfrm>
            <a:off x="6233600" y="2267216"/>
            <a:ext cx="46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841D05-5BB4-491A-97E3-6CC32238C0EA}"/>
              </a:ext>
            </a:extLst>
          </p:cNvPr>
          <p:cNvSpPr txBox="1"/>
          <p:nvPr/>
        </p:nvSpPr>
        <p:spPr>
          <a:xfrm>
            <a:off x="4173069" y="2610251"/>
            <a:ext cx="5298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57624C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Quran Recitation with Tajweed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FC5EC2-5E21-422A-8BAE-73597CC07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75" y="1752826"/>
            <a:ext cx="1511372" cy="12421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E4111E-2111-4CE3-9B74-39D5EEE6A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912" y="3195026"/>
            <a:ext cx="4663194" cy="29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03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54F41F-722C-453A-B888-EEE06A354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946" y="0"/>
            <a:ext cx="539610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2D4BA-7F0E-45B9-9AB4-C831DB9D2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715" y="6083842"/>
            <a:ext cx="925014" cy="4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03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02C885-E172-4FD5-A2CB-0A6CE5503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564" y="286871"/>
            <a:ext cx="5338071" cy="61856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AD064A-289E-445E-AD9E-0A041E9AF737}"/>
              </a:ext>
            </a:extLst>
          </p:cNvPr>
          <p:cNvSpPr/>
          <p:nvPr/>
        </p:nvSpPr>
        <p:spPr>
          <a:xfrm>
            <a:off x="4384941" y="3862053"/>
            <a:ext cx="3746548" cy="45268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13F4B-3B89-4AAC-ACC3-CB2A2C1ED0BD}"/>
              </a:ext>
            </a:extLst>
          </p:cNvPr>
          <p:cNvSpPr txBox="1"/>
          <p:nvPr/>
        </p:nvSpPr>
        <p:spPr>
          <a:xfrm>
            <a:off x="4384941" y="222956"/>
            <a:ext cx="5540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ICM LEARNING ACADEMY’S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1055A-08C3-4599-96F3-21F63A294A50}"/>
              </a:ext>
            </a:extLst>
          </p:cNvPr>
          <p:cNvSpPr txBox="1"/>
          <p:nvPr/>
        </p:nvSpPr>
        <p:spPr>
          <a:xfrm>
            <a:off x="4384941" y="3897816"/>
            <a:ext cx="3917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Boys and Girls ages 7 and above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FFD73E-FC14-4012-B4BB-4264F1FE2D57}"/>
              </a:ext>
            </a:extLst>
          </p:cNvPr>
          <p:cNvSpPr/>
          <p:nvPr/>
        </p:nvSpPr>
        <p:spPr>
          <a:xfrm>
            <a:off x="3916595" y="4316756"/>
            <a:ext cx="4857471" cy="1742328"/>
          </a:xfrm>
          <a:prstGeom prst="rect">
            <a:avLst/>
          </a:prstGeom>
          <a:solidFill>
            <a:srgbClr val="BBEBC6">
              <a:alpha val="60000"/>
            </a:srgbClr>
          </a:solidFill>
          <a:ln>
            <a:solidFill>
              <a:srgbClr val="BBE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261A0-5640-4051-A1B4-7278F607CC13}"/>
              </a:ext>
            </a:extLst>
          </p:cNvPr>
          <p:cNvSpPr txBox="1"/>
          <p:nvPr/>
        </p:nvSpPr>
        <p:spPr>
          <a:xfrm>
            <a:off x="5189683" y="4264190"/>
            <a:ext cx="26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Program Starts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21FBA-CDC1-4C2E-A593-C3184286F3AC}"/>
              </a:ext>
            </a:extLst>
          </p:cNvPr>
          <p:cNvSpPr txBox="1"/>
          <p:nvPr/>
        </p:nvSpPr>
        <p:spPr>
          <a:xfrm>
            <a:off x="5080716" y="4561599"/>
            <a:ext cx="3511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lgerian" panose="04020705040A02060702" pitchFamily="82" charset="0"/>
              </a:rPr>
              <a:t>JUNE 6</a:t>
            </a:r>
            <a:r>
              <a:rPr lang="en-US" sz="2800" baseline="30000" dirty="0">
                <a:latin typeface="Algerian" panose="04020705040A02060702" pitchFamily="82" charset="0"/>
              </a:rPr>
              <a:t>TH</a:t>
            </a:r>
            <a:r>
              <a:rPr lang="en-US" sz="2800" dirty="0">
                <a:latin typeface="Algerian" panose="04020705040A02060702" pitchFamily="82" charset="0"/>
              </a:rPr>
              <a:t>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45039-7066-468C-9623-09F7A6106143}"/>
              </a:ext>
            </a:extLst>
          </p:cNvPr>
          <p:cNvSpPr txBox="1"/>
          <p:nvPr/>
        </p:nvSpPr>
        <p:spPr>
          <a:xfrm>
            <a:off x="4590486" y="4963772"/>
            <a:ext cx="384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Monday – Thursday ; 9am – 2pm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EBDB0E-F16B-493C-A31C-C018B389042B}"/>
              </a:ext>
            </a:extLst>
          </p:cNvPr>
          <p:cNvSpPr txBox="1"/>
          <p:nvPr/>
        </p:nvSpPr>
        <p:spPr>
          <a:xfrm>
            <a:off x="5280978" y="5312056"/>
            <a:ext cx="309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Fee : $400 / Month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05A559-C1E0-491F-98CB-ADB2AAFF4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027" y="69467"/>
            <a:ext cx="941152" cy="4593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E68572-FCCB-4A50-BB9B-1986E9A6607A}"/>
              </a:ext>
            </a:extLst>
          </p:cNvPr>
          <p:cNvSpPr txBox="1"/>
          <p:nvPr/>
        </p:nvSpPr>
        <p:spPr>
          <a:xfrm>
            <a:off x="4119280" y="5638913"/>
            <a:ext cx="4787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Register : https://forms.gle/tp5M6K9LoSYnG5729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E82980-E398-4804-A95C-8D955F66E447}"/>
              </a:ext>
            </a:extLst>
          </p:cNvPr>
          <p:cNvSpPr txBox="1"/>
          <p:nvPr/>
        </p:nvSpPr>
        <p:spPr>
          <a:xfrm>
            <a:off x="4814603" y="6055565"/>
            <a:ext cx="4857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lgerian" panose="04020705040A02060702" pitchFamily="82" charset="0"/>
              </a:rPr>
              <a:t>108 Willaim St, Mason, OH, 45040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C01579-2F70-4FD9-AD34-7BFC204EF057}"/>
              </a:ext>
            </a:extLst>
          </p:cNvPr>
          <p:cNvSpPr txBox="1"/>
          <p:nvPr/>
        </p:nvSpPr>
        <p:spPr>
          <a:xfrm>
            <a:off x="3707883" y="491111"/>
            <a:ext cx="561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lgerian" panose="04020705040A02060702" pitchFamily="82" charset="0"/>
              </a:rPr>
              <a:t>SUMMER HIFZ PROGRAM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BF6D0D-7A47-4878-9768-B6C1206A38A6}"/>
              </a:ext>
            </a:extLst>
          </p:cNvPr>
          <p:cNvCxnSpPr/>
          <p:nvPr/>
        </p:nvCxnSpPr>
        <p:spPr>
          <a:xfrm>
            <a:off x="3644564" y="33607"/>
            <a:ext cx="0" cy="66002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EFB7A3D-5E28-402A-973C-42DDC031D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486" y="-3908"/>
            <a:ext cx="18290" cy="661473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FC0C2CC-2F22-4289-86CA-568944D18EC8}"/>
              </a:ext>
            </a:extLst>
          </p:cNvPr>
          <p:cNvCxnSpPr/>
          <p:nvPr/>
        </p:nvCxnSpPr>
        <p:spPr>
          <a:xfrm>
            <a:off x="3644564" y="6472518"/>
            <a:ext cx="540721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4D00249-8D2E-45F5-83B0-DA2558DD5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564" y="12725"/>
            <a:ext cx="5425910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80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3E579-EEF0-4292-B7E8-285ACAA2F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609" y="2008509"/>
            <a:ext cx="4596782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89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14E0E-CC01-48FC-857A-048139447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605" y="0"/>
            <a:ext cx="4664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36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F3EDE2-5B6E-4A9B-96C7-DA5E058DED04}"/>
              </a:ext>
            </a:extLst>
          </p:cNvPr>
          <p:cNvSpPr/>
          <p:nvPr/>
        </p:nvSpPr>
        <p:spPr>
          <a:xfrm>
            <a:off x="3523129" y="125505"/>
            <a:ext cx="6140824" cy="6580094"/>
          </a:xfrm>
          <a:prstGeom prst="rect">
            <a:avLst/>
          </a:prstGeom>
          <a:solidFill>
            <a:srgbClr val="272B2C"/>
          </a:solidFill>
          <a:ln>
            <a:solidFill>
              <a:srgbClr val="272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11CDC-2B35-413C-A0F7-A65C18AAD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413" y="268942"/>
            <a:ext cx="2518699" cy="2483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99E034-AB1A-4D0C-8826-1419BC7104A5}"/>
              </a:ext>
            </a:extLst>
          </p:cNvPr>
          <p:cNvSpPr/>
          <p:nvPr/>
        </p:nvSpPr>
        <p:spPr>
          <a:xfrm>
            <a:off x="6096000" y="2519082"/>
            <a:ext cx="788894" cy="233084"/>
          </a:xfrm>
          <a:prstGeom prst="rect">
            <a:avLst/>
          </a:prstGeom>
          <a:solidFill>
            <a:srgbClr val="272B2C"/>
          </a:solidFill>
          <a:ln>
            <a:solidFill>
              <a:srgbClr val="272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35B57-EBFF-40FC-A01B-89127C03531A}"/>
              </a:ext>
            </a:extLst>
          </p:cNvPr>
          <p:cNvSpPr txBox="1"/>
          <p:nvPr/>
        </p:nvSpPr>
        <p:spPr>
          <a:xfrm>
            <a:off x="3693460" y="2763188"/>
            <a:ext cx="614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DDB477"/>
                </a:solidFill>
                <a:latin typeface="Gabriola" panose="04040605051002020D02" pitchFamily="82" charset="0"/>
              </a:rPr>
              <a:t>ICM LA WEEKEND 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E15280-293A-4E6F-8D9A-42B881CB4B14}"/>
              </a:ext>
            </a:extLst>
          </p:cNvPr>
          <p:cNvSpPr txBox="1"/>
          <p:nvPr/>
        </p:nvSpPr>
        <p:spPr>
          <a:xfrm>
            <a:off x="6284259" y="2519082"/>
            <a:ext cx="600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ucida Handwriting" panose="03010101010101010101" pitchFamily="66" charset="0"/>
              </a:rPr>
              <a:t>of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CEED42-00F6-4AA0-9EB9-2A765004E1B6}"/>
              </a:ext>
            </a:extLst>
          </p:cNvPr>
          <p:cNvSpPr txBox="1"/>
          <p:nvPr/>
        </p:nvSpPr>
        <p:spPr>
          <a:xfrm>
            <a:off x="4858870" y="4595894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ucida Handwriting" panose="03010101010101010101" pitchFamily="66" charset="0"/>
              </a:rPr>
              <a:t>SUNDAY, MAY 15</a:t>
            </a:r>
            <a:r>
              <a:rPr lang="en-US" baseline="30000" dirty="0">
                <a:solidFill>
                  <a:schemeClr val="bg1"/>
                </a:solidFill>
                <a:latin typeface="Lucida Handwriting" panose="03010101010101010101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Lucida Handwriting" panose="03010101010101010101" pitchFamily="66" charset="0"/>
              </a:rPr>
              <a:t>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212C2E-5D81-4B6E-8939-20F69774D711}"/>
              </a:ext>
            </a:extLst>
          </p:cNvPr>
          <p:cNvSpPr txBox="1"/>
          <p:nvPr/>
        </p:nvSpPr>
        <p:spPr>
          <a:xfrm>
            <a:off x="5483602" y="5014941"/>
            <a:ext cx="2450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11AM to 2PM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EC07B0-C139-45C3-A54D-3AEF24BFDDF6}"/>
              </a:ext>
            </a:extLst>
          </p:cNvPr>
          <p:cNvSpPr txBox="1"/>
          <p:nvPr/>
        </p:nvSpPr>
        <p:spPr>
          <a:xfrm>
            <a:off x="3756212" y="3828567"/>
            <a:ext cx="5674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DB477"/>
                </a:solidFill>
                <a:latin typeface="Gabriola" panose="04040605051002020D02" pitchFamily="82" charset="0"/>
              </a:rPr>
              <a:t>IJAZA COMPLETION CEREMONY </a:t>
            </a:r>
            <a:r>
              <a:rPr lang="en-US" sz="1600" b="1" dirty="0">
                <a:solidFill>
                  <a:srgbClr val="DDB477"/>
                </a:solidFill>
                <a:latin typeface="Gabriola" panose="04040605051002020D02" pitchFamily="82" charset="0"/>
              </a:rPr>
              <a:t>WITH   </a:t>
            </a:r>
            <a:r>
              <a:rPr lang="en-US" sz="3200" b="1" dirty="0">
                <a:solidFill>
                  <a:srgbClr val="DDB477"/>
                </a:solidFill>
                <a:latin typeface="Gabriola" panose="04040605051002020D02" pitchFamily="82" charset="0"/>
              </a:rPr>
              <a:t>DUA</a:t>
            </a:r>
            <a:endParaRPr lang="en-US" sz="2800" b="1" dirty="0">
              <a:solidFill>
                <a:srgbClr val="DDB477"/>
              </a:solidFill>
              <a:latin typeface="Gabriola" panose="04040605051002020D02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C51F71-3F68-48EE-97F7-C5D96505C63C}"/>
              </a:ext>
            </a:extLst>
          </p:cNvPr>
          <p:cNvSpPr txBox="1"/>
          <p:nvPr/>
        </p:nvSpPr>
        <p:spPr>
          <a:xfrm>
            <a:off x="6275294" y="3436629"/>
            <a:ext cx="1837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abriola" panose="04040605051002020D02" pitchFamily="82" charset="0"/>
              </a:rPr>
              <a:t>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C467BB-168C-4446-B8AD-075533DEF476}"/>
              </a:ext>
            </a:extLst>
          </p:cNvPr>
          <p:cNvSpPr txBox="1"/>
          <p:nvPr/>
        </p:nvSpPr>
        <p:spPr>
          <a:xfrm>
            <a:off x="4114801" y="5833948"/>
            <a:ext cx="5369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abriola" panose="04040605051002020D02" pitchFamily="82" charset="0"/>
              </a:rPr>
              <a:t>999 Reading Road, Mason, OH, 45040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5B2F0B-03BE-45F0-939C-D5432B7960BA}"/>
              </a:ext>
            </a:extLst>
          </p:cNvPr>
          <p:cNvSpPr txBox="1"/>
          <p:nvPr/>
        </p:nvSpPr>
        <p:spPr>
          <a:xfrm>
            <a:off x="6096000" y="5415051"/>
            <a:ext cx="93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DDB477"/>
                </a:solidFill>
                <a:latin typeface="Gabriola" panose="04040605051002020D02" pitchFamily="82" charset="0"/>
              </a:rPr>
              <a:t>at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635BA7-B1BC-4121-B48B-309D3239C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914" y="0"/>
            <a:ext cx="6427696" cy="7226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46DC51-F46C-46FD-8C8A-6BAF25C2A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888" y="1218155"/>
            <a:ext cx="1242555" cy="6992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0366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FC76A-B79E-4103-ADB4-CDA8B9F86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590" y="0"/>
            <a:ext cx="484882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499AFC-511E-420D-B34B-24AD7B96D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85" y="0"/>
            <a:ext cx="1719560" cy="742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8F592F-DF5E-44C0-B5D9-F938099E2A97}"/>
              </a:ext>
            </a:extLst>
          </p:cNvPr>
          <p:cNvSpPr/>
          <p:nvPr/>
        </p:nvSpPr>
        <p:spPr>
          <a:xfrm>
            <a:off x="4038600" y="4591050"/>
            <a:ext cx="1590675" cy="1076325"/>
          </a:xfrm>
          <a:prstGeom prst="rect">
            <a:avLst/>
          </a:prstGeom>
          <a:solidFill>
            <a:srgbClr val="1D120E"/>
          </a:solidFill>
          <a:ln>
            <a:solidFill>
              <a:srgbClr val="1D1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EFD02A-628E-4EBB-8425-1C60E58773FB}"/>
              </a:ext>
            </a:extLst>
          </p:cNvPr>
          <p:cNvSpPr/>
          <p:nvPr/>
        </p:nvSpPr>
        <p:spPr>
          <a:xfrm>
            <a:off x="6441430" y="4610100"/>
            <a:ext cx="1504950" cy="352425"/>
          </a:xfrm>
          <a:prstGeom prst="rect">
            <a:avLst/>
          </a:prstGeom>
          <a:solidFill>
            <a:srgbClr val="1D120E"/>
          </a:solidFill>
          <a:ln>
            <a:solidFill>
              <a:srgbClr val="1D1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92C88-0F5F-440A-A446-9C5566F2642B}"/>
              </a:ext>
            </a:extLst>
          </p:cNvPr>
          <p:cNvSpPr/>
          <p:nvPr/>
        </p:nvSpPr>
        <p:spPr>
          <a:xfrm>
            <a:off x="4257675" y="5934075"/>
            <a:ext cx="3714750" cy="180975"/>
          </a:xfrm>
          <a:prstGeom prst="rect">
            <a:avLst/>
          </a:prstGeom>
          <a:solidFill>
            <a:srgbClr val="1D120E"/>
          </a:solidFill>
          <a:ln>
            <a:solidFill>
              <a:srgbClr val="1D1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AA7E1E-FBCA-4B49-B72B-133FBA9422EB}"/>
              </a:ext>
            </a:extLst>
          </p:cNvPr>
          <p:cNvSpPr/>
          <p:nvPr/>
        </p:nvSpPr>
        <p:spPr>
          <a:xfrm>
            <a:off x="4038600" y="6562725"/>
            <a:ext cx="3933825" cy="180975"/>
          </a:xfrm>
          <a:prstGeom prst="rect">
            <a:avLst/>
          </a:prstGeom>
          <a:solidFill>
            <a:srgbClr val="F0C07E"/>
          </a:solidFill>
          <a:ln>
            <a:solidFill>
              <a:srgbClr val="F0C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5F8DEB-9FBA-49EE-A811-BE3864E2A216}"/>
              </a:ext>
            </a:extLst>
          </p:cNvPr>
          <p:cNvSpPr txBox="1"/>
          <p:nvPr/>
        </p:nvSpPr>
        <p:spPr>
          <a:xfrm>
            <a:off x="4045893" y="4452538"/>
            <a:ext cx="2395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Dr. Ahsan Zafar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BE7FC3-E125-454D-B9E2-308194F12780}"/>
              </a:ext>
            </a:extLst>
          </p:cNvPr>
          <p:cNvSpPr/>
          <p:nvPr/>
        </p:nvSpPr>
        <p:spPr>
          <a:xfrm>
            <a:off x="4714875" y="4324351"/>
            <a:ext cx="180975" cy="176510"/>
          </a:xfrm>
          <a:prstGeom prst="ellipse">
            <a:avLst/>
          </a:prstGeom>
          <a:solidFill>
            <a:srgbClr val="1D120E"/>
          </a:solidFill>
          <a:ln>
            <a:solidFill>
              <a:srgbClr val="1D1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915BD4-F5D4-485C-9984-9D43956DAE00}"/>
              </a:ext>
            </a:extLst>
          </p:cNvPr>
          <p:cNvSpPr txBox="1"/>
          <p:nvPr/>
        </p:nvSpPr>
        <p:spPr>
          <a:xfrm>
            <a:off x="4676774" y="4192072"/>
            <a:ext cx="25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2CD572-964C-4E38-AF4D-7D93537B7BD4}"/>
              </a:ext>
            </a:extLst>
          </p:cNvPr>
          <p:cNvSpPr txBox="1"/>
          <p:nvPr/>
        </p:nvSpPr>
        <p:spPr>
          <a:xfrm>
            <a:off x="4357985" y="6422379"/>
            <a:ext cx="410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D120E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999 Reading Road, Mason, OH, 45040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1E6385-7073-4D4A-99E8-3D2A7379312D}"/>
              </a:ext>
            </a:extLst>
          </p:cNvPr>
          <p:cNvSpPr/>
          <p:nvPr/>
        </p:nvSpPr>
        <p:spPr>
          <a:xfrm>
            <a:off x="4143375" y="3657600"/>
            <a:ext cx="4000500" cy="378100"/>
          </a:xfrm>
          <a:prstGeom prst="rect">
            <a:avLst/>
          </a:prstGeom>
          <a:solidFill>
            <a:srgbClr val="1D120E"/>
          </a:solidFill>
          <a:ln>
            <a:solidFill>
              <a:srgbClr val="1D1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CA9A88-61C6-4C4A-A7EF-AF97A33F1EC7}"/>
              </a:ext>
            </a:extLst>
          </p:cNvPr>
          <p:cNvSpPr txBox="1"/>
          <p:nvPr/>
        </p:nvSpPr>
        <p:spPr>
          <a:xfrm>
            <a:off x="5640664" y="3456648"/>
            <a:ext cx="2997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Friday   20</a:t>
            </a:r>
            <a:r>
              <a:rPr lang="en-US" sz="2800" baseline="300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May  2022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196459-D7FE-4F56-BA73-3B9C4AF46292}"/>
              </a:ext>
            </a:extLst>
          </p:cNvPr>
          <p:cNvSpPr/>
          <p:nvPr/>
        </p:nvSpPr>
        <p:spPr>
          <a:xfrm>
            <a:off x="2400300" y="-2286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E85107-3DFF-4CB1-BD8F-1594FEC0C7D7}"/>
              </a:ext>
            </a:extLst>
          </p:cNvPr>
          <p:cNvSpPr/>
          <p:nvPr/>
        </p:nvSpPr>
        <p:spPr>
          <a:xfrm>
            <a:off x="6773955" y="5219700"/>
            <a:ext cx="1171575" cy="264124"/>
          </a:xfrm>
          <a:prstGeom prst="rect">
            <a:avLst/>
          </a:prstGeom>
          <a:solidFill>
            <a:srgbClr val="1D120E"/>
          </a:solidFill>
          <a:ln>
            <a:solidFill>
              <a:srgbClr val="1D1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5193E5-2CC5-4376-AD3D-F754FF3F976B}"/>
              </a:ext>
            </a:extLst>
          </p:cNvPr>
          <p:cNvSpPr txBox="1"/>
          <p:nvPr/>
        </p:nvSpPr>
        <p:spPr>
          <a:xfrm>
            <a:off x="5748337" y="3846009"/>
            <a:ext cx="23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After Asr Salah @ 7pm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527D77-13B6-484C-89CA-F276D1FBE94E}"/>
              </a:ext>
            </a:extLst>
          </p:cNvPr>
          <p:cNvSpPr txBox="1"/>
          <p:nvPr/>
        </p:nvSpPr>
        <p:spPr>
          <a:xfrm>
            <a:off x="4895850" y="5354563"/>
            <a:ext cx="371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Refreshments to Follow</a:t>
            </a:r>
          </a:p>
        </p:txBody>
      </p:sp>
    </p:spTree>
    <p:extLst>
      <p:ext uri="{BB962C8B-B14F-4D97-AF65-F5344CB8AC3E}">
        <p14:creationId xmlns:p14="http://schemas.microsoft.com/office/powerpoint/2010/main" val="535789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EC280-D699-4C49-BCE1-2D605D709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312" y="0"/>
            <a:ext cx="642937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E1AE20-D14E-4EBA-ABDF-5D16B69EB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19" y="911206"/>
            <a:ext cx="1090340" cy="53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20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784855-7C5B-4981-B124-3082BB799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699" y="0"/>
            <a:ext cx="540660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D3BE31-CCFF-47ED-B3DA-D5D62B4D0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965" y="1281954"/>
            <a:ext cx="3033745" cy="3757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FACD4E-EAA6-404A-86B5-218E28048BE6}"/>
              </a:ext>
            </a:extLst>
          </p:cNvPr>
          <p:cNvSpPr txBox="1"/>
          <p:nvPr/>
        </p:nvSpPr>
        <p:spPr>
          <a:xfrm>
            <a:off x="3774141" y="5414682"/>
            <a:ext cx="458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want to be a Doctor and a Astronaut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A3FF6E-3A58-49A1-86D4-5B753739CEFE}"/>
              </a:ext>
            </a:extLst>
          </p:cNvPr>
          <p:cNvSpPr txBox="1"/>
          <p:nvPr/>
        </p:nvSpPr>
        <p:spPr>
          <a:xfrm>
            <a:off x="5289176" y="6239435"/>
            <a:ext cx="2420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Mohammed Hamza</a:t>
            </a:r>
          </a:p>
        </p:txBody>
      </p:sp>
    </p:spTree>
    <p:extLst>
      <p:ext uri="{BB962C8B-B14F-4D97-AF65-F5344CB8AC3E}">
        <p14:creationId xmlns:p14="http://schemas.microsoft.com/office/powerpoint/2010/main" val="85084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B18FCD-471E-494A-9EAA-816BD4B88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410" y="0"/>
            <a:ext cx="506003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1FD52A-124B-46DB-BD34-E9731B17D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281" y="1695031"/>
            <a:ext cx="1210235" cy="1167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19D810-15FA-4BF4-A871-507DD30FC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282" y="4470868"/>
            <a:ext cx="1210235" cy="1167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8FE9CD-9865-4807-A6C1-FAAF344FF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1" y="271461"/>
            <a:ext cx="1210234" cy="1174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6130C2-B6DA-497E-843B-18FE79767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112358"/>
            <a:ext cx="1210234" cy="1167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6528E-ABAB-49A8-A373-A87C2C9C4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78" y="5919957"/>
            <a:ext cx="1365880" cy="6665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F10F64-80B6-451F-A110-0B2CD72F6C61}"/>
              </a:ext>
            </a:extLst>
          </p:cNvPr>
          <p:cNvSpPr/>
          <p:nvPr/>
        </p:nvSpPr>
        <p:spPr>
          <a:xfrm>
            <a:off x="5334000" y="0"/>
            <a:ext cx="2922494" cy="1174177"/>
          </a:xfrm>
          <a:prstGeom prst="rect">
            <a:avLst/>
          </a:prstGeom>
          <a:solidFill>
            <a:srgbClr val="FA744F"/>
          </a:solidFill>
          <a:ln>
            <a:solidFill>
              <a:srgbClr val="FA7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64179-A863-4B50-959D-3D49F8D0C159}"/>
              </a:ext>
            </a:extLst>
          </p:cNvPr>
          <p:cNvSpPr txBox="1"/>
          <p:nvPr/>
        </p:nvSpPr>
        <p:spPr>
          <a:xfrm>
            <a:off x="5401781" y="40628"/>
            <a:ext cx="3186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Lucida Handwriting" panose="03010101010101010101" pitchFamily="66" charset="0"/>
              </a:rPr>
              <a:t>Get Ready For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6D1E4-BB2E-4362-8A33-CC95D8D1FDE5}"/>
              </a:ext>
            </a:extLst>
          </p:cNvPr>
          <p:cNvSpPr txBox="1"/>
          <p:nvPr/>
        </p:nvSpPr>
        <p:spPr>
          <a:xfrm>
            <a:off x="5674659" y="395897"/>
            <a:ext cx="2241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Lucida Handwriting" panose="03010101010101010101" pitchFamily="66" charset="0"/>
              </a:rPr>
              <a:t>ICM 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087C3-EB86-478C-B624-C55813E9C8D0}"/>
              </a:ext>
            </a:extLst>
          </p:cNvPr>
          <p:cNvSpPr txBox="1"/>
          <p:nvPr/>
        </p:nvSpPr>
        <p:spPr>
          <a:xfrm>
            <a:off x="5334000" y="917649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ucida Handwriting" panose="03010101010101010101" pitchFamily="66" charset="0"/>
              </a:rPr>
              <a:t>KIDS SUMMER CAMP 2022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64E93B-EFD8-48CA-B736-EB548DBA6CAC}"/>
              </a:ext>
            </a:extLst>
          </p:cNvPr>
          <p:cNvSpPr/>
          <p:nvPr/>
        </p:nvSpPr>
        <p:spPr>
          <a:xfrm>
            <a:off x="5401781" y="1380565"/>
            <a:ext cx="2307866" cy="517756"/>
          </a:xfrm>
          <a:prstGeom prst="rect">
            <a:avLst/>
          </a:prstGeom>
          <a:solidFill>
            <a:srgbClr val="FA744F"/>
          </a:solidFill>
          <a:ln>
            <a:solidFill>
              <a:srgbClr val="FA7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07C4C-9EB0-405E-BB13-EF1F24070F56}"/>
              </a:ext>
            </a:extLst>
          </p:cNvPr>
          <p:cNvSpPr txBox="1"/>
          <p:nvPr/>
        </p:nvSpPr>
        <p:spPr>
          <a:xfrm>
            <a:off x="5477435" y="1380565"/>
            <a:ext cx="2967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EDAE"/>
                </a:solidFill>
              </a:rPr>
              <a:t>JUNE 6 – JULY 28</a:t>
            </a:r>
            <a:r>
              <a:rPr lang="en-US" sz="1600" b="1" dirty="0">
                <a:solidFill>
                  <a:srgbClr val="FFEDAE"/>
                </a:solidFill>
              </a:rPr>
              <a:t> (8 weeks)</a:t>
            </a:r>
            <a:endParaRPr lang="en-US" sz="2000" b="1" dirty="0">
              <a:solidFill>
                <a:srgbClr val="FFEDA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96EBB-9B46-4B8F-8954-4D31C91E16D4}"/>
              </a:ext>
            </a:extLst>
          </p:cNvPr>
          <p:cNvSpPr txBox="1"/>
          <p:nvPr/>
        </p:nvSpPr>
        <p:spPr>
          <a:xfrm>
            <a:off x="5311587" y="1699155"/>
            <a:ext cx="296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BCB6E"/>
                </a:solidFill>
              </a:rPr>
              <a:t>MONDAY – THURSDAY ‘ 9:30AM – 1:30PM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B6FCA8-1157-43D4-9992-1233D0370D06}"/>
              </a:ext>
            </a:extLst>
          </p:cNvPr>
          <p:cNvSpPr/>
          <p:nvPr/>
        </p:nvSpPr>
        <p:spPr>
          <a:xfrm>
            <a:off x="5477435" y="2447365"/>
            <a:ext cx="1604683" cy="851647"/>
          </a:xfrm>
          <a:prstGeom prst="rect">
            <a:avLst/>
          </a:prstGeom>
          <a:solidFill>
            <a:srgbClr val="DA6544"/>
          </a:solidFill>
          <a:ln>
            <a:solidFill>
              <a:srgbClr val="DA6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5CCAEF-E41F-48F0-A5D7-1C2CF1CE8345}"/>
              </a:ext>
            </a:extLst>
          </p:cNvPr>
          <p:cNvSpPr/>
          <p:nvPr/>
        </p:nvSpPr>
        <p:spPr>
          <a:xfrm>
            <a:off x="5549153" y="3971365"/>
            <a:ext cx="1631576" cy="833717"/>
          </a:xfrm>
          <a:prstGeom prst="rect">
            <a:avLst/>
          </a:prstGeom>
          <a:solidFill>
            <a:srgbClr val="DA6544"/>
          </a:solidFill>
          <a:ln>
            <a:solidFill>
              <a:srgbClr val="DA6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9ECECE-953F-40C0-B0A9-F6E779E0FC10}"/>
              </a:ext>
            </a:extLst>
          </p:cNvPr>
          <p:cNvSpPr/>
          <p:nvPr/>
        </p:nvSpPr>
        <p:spPr>
          <a:xfrm>
            <a:off x="5448028" y="4869056"/>
            <a:ext cx="2748225" cy="528917"/>
          </a:xfrm>
          <a:prstGeom prst="rect">
            <a:avLst/>
          </a:prstGeom>
          <a:solidFill>
            <a:srgbClr val="DA6544"/>
          </a:solidFill>
          <a:ln>
            <a:solidFill>
              <a:srgbClr val="DA6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b="1" dirty="0">
              <a:solidFill>
                <a:srgbClr val="FFED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234516-6DE9-473F-9A07-3A16FC6C0912}"/>
              </a:ext>
            </a:extLst>
          </p:cNvPr>
          <p:cNvSpPr txBox="1"/>
          <p:nvPr/>
        </p:nvSpPr>
        <p:spPr>
          <a:xfrm>
            <a:off x="5766276" y="4033558"/>
            <a:ext cx="204395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rgbClr val="FFE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Cincinnati Zoo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rgbClr val="FFE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W2W Soccer Games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rgbClr val="FFE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rgbClr val="FFE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 Activity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rgbClr val="FFE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 / Hiking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rgbClr val="FFE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Makino Park Mason</a:t>
            </a:r>
          </a:p>
          <a:p>
            <a:endParaRPr lang="en-US" sz="1200" b="1" dirty="0">
              <a:solidFill>
                <a:srgbClr val="FFED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b="1" dirty="0">
              <a:solidFill>
                <a:srgbClr val="FFED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2D493D-AD5E-4CB1-992C-5477785C85C5}"/>
              </a:ext>
            </a:extLst>
          </p:cNvPr>
          <p:cNvSpPr/>
          <p:nvPr/>
        </p:nvSpPr>
        <p:spPr>
          <a:xfrm>
            <a:off x="5334000" y="5397973"/>
            <a:ext cx="2862253" cy="604717"/>
          </a:xfrm>
          <a:prstGeom prst="rect">
            <a:avLst/>
          </a:prstGeom>
          <a:solidFill>
            <a:srgbClr val="FA744F"/>
          </a:solidFill>
          <a:ln>
            <a:solidFill>
              <a:srgbClr val="FA7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22AE81-5804-43FC-B53E-7B1DC8EDB219}"/>
              </a:ext>
            </a:extLst>
          </p:cNvPr>
          <p:cNvSpPr txBox="1"/>
          <p:nvPr/>
        </p:nvSpPr>
        <p:spPr>
          <a:xfrm>
            <a:off x="5357335" y="5433825"/>
            <a:ext cx="3299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ucida Handwriting" panose="03010101010101010101" pitchFamily="66" charset="0"/>
              </a:rPr>
              <a:t>For Ages 8 and above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255925-4348-42F1-9BEC-0C750ABB0B10}"/>
              </a:ext>
            </a:extLst>
          </p:cNvPr>
          <p:cNvSpPr/>
          <p:nvPr/>
        </p:nvSpPr>
        <p:spPr>
          <a:xfrm>
            <a:off x="5401781" y="6087035"/>
            <a:ext cx="2603701" cy="604717"/>
          </a:xfrm>
          <a:prstGeom prst="rect">
            <a:avLst/>
          </a:prstGeom>
          <a:solidFill>
            <a:srgbClr val="FA744F"/>
          </a:solidFill>
          <a:ln>
            <a:solidFill>
              <a:srgbClr val="FA7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418967-6923-439B-ADDB-34A2DD236A38}"/>
              </a:ext>
            </a:extLst>
          </p:cNvPr>
          <p:cNvSpPr txBox="1"/>
          <p:nvPr/>
        </p:nvSpPr>
        <p:spPr>
          <a:xfrm>
            <a:off x="5271082" y="6040878"/>
            <a:ext cx="1811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Pricing includes all activities, field trips, Certificate of completion &amp; end of the camp party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51A4E4-A6FF-4B3D-85A8-6906C64FC768}"/>
              </a:ext>
            </a:extLst>
          </p:cNvPr>
          <p:cNvSpPr txBox="1"/>
          <p:nvPr/>
        </p:nvSpPr>
        <p:spPr>
          <a:xfrm>
            <a:off x="5217460" y="5741080"/>
            <a:ext cx="36613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ucida Handwriting" panose="03010101010101010101" pitchFamily="66" charset="0"/>
              </a:rPr>
              <a:t>Fees : $300 / 4 Weeks  OR $600 / 8 Weeks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885721-5DC7-4EB3-B0DD-F8AAB1278911}"/>
              </a:ext>
            </a:extLst>
          </p:cNvPr>
          <p:cNvCxnSpPr/>
          <p:nvPr/>
        </p:nvCxnSpPr>
        <p:spPr>
          <a:xfrm>
            <a:off x="6992470" y="6040878"/>
            <a:ext cx="0" cy="723284"/>
          </a:xfrm>
          <a:prstGeom prst="line">
            <a:avLst/>
          </a:prstGeom>
          <a:ln>
            <a:solidFill>
              <a:srgbClr val="FFEDA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E954911-836A-446D-871C-E76ECFC781E9}"/>
              </a:ext>
            </a:extLst>
          </p:cNvPr>
          <p:cNvSpPr txBox="1"/>
          <p:nvPr/>
        </p:nvSpPr>
        <p:spPr>
          <a:xfrm>
            <a:off x="7055141" y="5958297"/>
            <a:ext cx="1721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Registrations closes JUNE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5685D0-3AA0-47D7-B6E9-05E41B2BDC32}"/>
              </a:ext>
            </a:extLst>
          </p:cNvPr>
          <p:cNvSpPr txBox="1"/>
          <p:nvPr/>
        </p:nvSpPr>
        <p:spPr>
          <a:xfrm>
            <a:off x="7053379" y="6311874"/>
            <a:ext cx="131253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REGISTER : https://forms.gle/gYey36egsRYmrA8w7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7E4FD0-77B1-41F0-9E26-356E228D2F40}"/>
              </a:ext>
            </a:extLst>
          </p:cNvPr>
          <p:cNvSpPr/>
          <p:nvPr/>
        </p:nvSpPr>
        <p:spPr>
          <a:xfrm>
            <a:off x="5448028" y="3429000"/>
            <a:ext cx="2748225" cy="104327"/>
          </a:xfrm>
          <a:prstGeom prst="rect">
            <a:avLst/>
          </a:prstGeom>
          <a:solidFill>
            <a:srgbClr val="DA6544"/>
          </a:solidFill>
          <a:ln>
            <a:solidFill>
              <a:srgbClr val="DA6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D26510-B083-4261-981D-D0122D52357A}"/>
              </a:ext>
            </a:extLst>
          </p:cNvPr>
          <p:cNvSpPr txBox="1"/>
          <p:nvPr/>
        </p:nvSpPr>
        <p:spPr>
          <a:xfrm>
            <a:off x="5357335" y="2384874"/>
            <a:ext cx="3482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rgbClr val="FFE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Duas / Prayers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rgbClr val="FFE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Quran Translation / Tafseer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rgbClr val="FFE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Reading, Writing &amp; Speaking</a:t>
            </a:r>
          </a:p>
          <a:p>
            <a:r>
              <a:rPr lang="en-US" sz="1200" b="1" dirty="0">
                <a:solidFill>
                  <a:srgbClr val="FFE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Basic Arabic Language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rgbClr val="FFE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Salah / play Time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rgbClr val="FFE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Islamic Etiquette &amp; Manners</a:t>
            </a:r>
            <a:r>
              <a:rPr lang="en-US" sz="800" b="1" dirty="0">
                <a:solidFill>
                  <a:srgbClr val="FFE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(Tarbiyyah)</a:t>
            </a:r>
            <a:endParaRPr lang="en-US" sz="1000" b="1" dirty="0">
              <a:solidFill>
                <a:srgbClr val="FFED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93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76C81-0806-4A94-BC0E-873E07AEB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40" y="0"/>
            <a:ext cx="887811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6FF09B-72D5-4187-B7C6-7B019ADB5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05" y="3067050"/>
            <a:ext cx="2479538" cy="1669515"/>
          </a:xfrm>
          <a:prstGeom prst="rect">
            <a:avLst/>
          </a:prstGeom>
          <a:solidFill>
            <a:schemeClr val="bg1">
              <a:alpha val="28000"/>
            </a:schemeClr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39662-E13D-47B7-8BBA-D16D95D860C7}"/>
              </a:ext>
            </a:extLst>
          </p:cNvPr>
          <p:cNvSpPr/>
          <p:nvPr/>
        </p:nvSpPr>
        <p:spPr>
          <a:xfrm>
            <a:off x="5075705" y="3067050"/>
            <a:ext cx="2479538" cy="1669515"/>
          </a:xfrm>
          <a:prstGeom prst="rect">
            <a:avLst/>
          </a:prstGeom>
          <a:solidFill>
            <a:srgbClr val="EFEEDB">
              <a:alpha val="84000"/>
            </a:srgbClr>
          </a:solidFill>
          <a:ln>
            <a:solidFill>
              <a:srgbClr val="EFE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ibbon: Tilted Up 26">
            <a:extLst>
              <a:ext uri="{FF2B5EF4-FFF2-40B4-BE49-F238E27FC236}">
                <a16:creationId xmlns:a16="http://schemas.microsoft.com/office/drawing/2014/main" id="{33897614-A219-45B9-8544-6161C5AEC917}"/>
              </a:ext>
            </a:extLst>
          </p:cNvPr>
          <p:cNvSpPr/>
          <p:nvPr/>
        </p:nvSpPr>
        <p:spPr>
          <a:xfrm rot="5400000">
            <a:off x="1358928" y="1402380"/>
            <a:ext cx="4014789" cy="1210030"/>
          </a:xfrm>
          <a:prstGeom prst="ribbon2">
            <a:avLst/>
          </a:prstGeom>
          <a:solidFill>
            <a:srgbClr val="57624C"/>
          </a:solidFill>
          <a:ln>
            <a:solidFill>
              <a:srgbClr val="5762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BFA99D-3805-4445-B0CA-B29D250BA889}"/>
              </a:ext>
            </a:extLst>
          </p:cNvPr>
          <p:cNvSpPr/>
          <p:nvPr/>
        </p:nvSpPr>
        <p:spPr>
          <a:xfrm>
            <a:off x="2761308" y="0"/>
            <a:ext cx="1020117" cy="3429002"/>
          </a:xfrm>
          <a:prstGeom prst="rect">
            <a:avLst/>
          </a:prstGeom>
          <a:solidFill>
            <a:srgbClr val="57624C"/>
          </a:solidFill>
          <a:ln>
            <a:solidFill>
              <a:srgbClr val="5762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B52CC5-79D8-47BF-8C25-291AE46D0F4D}"/>
              </a:ext>
            </a:extLst>
          </p:cNvPr>
          <p:cNvSpPr/>
          <p:nvPr/>
        </p:nvSpPr>
        <p:spPr>
          <a:xfrm>
            <a:off x="3781425" y="962025"/>
            <a:ext cx="189913" cy="2466975"/>
          </a:xfrm>
          <a:prstGeom prst="rect">
            <a:avLst/>
          </a:prstGeom>
          <a:solidFill>
            <a:srgbClr val="EFEEDB"/>
          </a:solidFill>
          <a:ln>
            <a:solidFill>
              <a:srgbClr val="EFE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5002979-0A37-431F-9763-D3206C3C3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55" y="1785941"/>
            <a:ext cx="1542621" cy="1485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4111901-A3A2-4620-A560-A16CD170F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075" y="590843"/>
            <a:ext cx="2714269" cy="7524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DE27421-36E5-4F17-8E08-BFE76BB60252}"/>
              </a:ext>
            </a:extLst>
          </p:cNvPr>
          <p:cNvSpPr txBox="1"/>
          <p:nvPr/>
        </p:nvSpPr>
        <p:spPr>
          <a:xfrm>
            <a:off x="4293308" y="1228779"/>
            <a:ext cx="5244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16A38"/>
                </a:solidFill>
              </a:rPr>
              <a:t>IN THE NAME OF ALLAH, THE MOST GRACIOUS, THE MOST MERCIFUL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FD1D71-C4AD-4D7E-B6C7-96F2F216082F}"/>
              </a:ext>
            </a:extLst>
          </p:cNvPr>
          <p:cNvSpPr txBox="1"/>
          <p:nvPr/>
        </p:nvSpPr>
        <p:spPr>
          <a:xfrm>
            <a:off x="4119767" y="1765061"/>
            <a:ext cx="5887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This is to Certify that</a:t>
            </a:r>
            <a:r>
              <a:rPr lang="en-US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MA" sz="1600" b="1" dirty="0">
                <a:solidFill>
                  <a:srgbClr val="C00000"/>
                </a:solidFill>
                <a:latin typeface="Arabic Typesetting" panose="03020402040406030203" pitchFamily="66" charset="-78"/>
              </a:rPr>
              <a:t>سعادت زيبا بنت فضل احمد بن  نذير احمد بن فضل على</a:t>
            </a:r>
            <a:endParaRPr lang="en-US" sz="1600" b="1" dirty="0">
              <a:solidFill>
                <a:srgbClr val="C00000"/>
              </a:solidFill>
              <a:latin typeface="Arabic Typesetting" panose="03020402040406030203" pitchFamily="66" charset="-78"/>
            </a:endParaRPr>
          </a:p>
          <a:p>
            <a:r>
              <a:rPr 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(Sadath Zeba bint Fazal Ahmed bin Nazeer Ahmed bin Fazal Ali) </a:t>
            </a:r>
          </a:p>
          <a:p>
            <a:r>
              <a:rPr 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has obtained an Ijazah (authorisation) in the Holy Quran from Mujeeza Hafiza Dr. Magda Mohamed Kamel, Islamic Center of Mason Learning Academy on May 15</a:t>
            </a:r>
            <a:r>
              <a:rPr lang="en-US" sz="2400" b="1" baseline="30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</a:t>
            </a:r>
            <a:r>
              <a:rPr 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2022.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D444E5-6734-4C01-96D9-3C23C248DAC4}"/>
              </a:ext>
            </a:extLst>
          </p:cNvPr>
          <p:cNvSpPr txBox="1"/>
          <p:nvPr/>
        </p:nvSpPr>
        <p:spPr>
          <a:xfrm>
            <a:off x="4119767" y="3588428"/>
            <a:ext cx="5343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Holy Quran Authorisation is in the narration of Imam Hafs and Imam Shu’ba’ from Imam Asim Abi An-Najood in the way of Shaatibiyyah</a:t>
            </a:r>
            <a:r>
              <a:rPr lang="en-US" sz="2000" b="1" dirty="0"/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44D63B-ADEA-44B1-8191-9FDD861485EE}"/>
              </a:ext>
            </a:extLst>
          </p:cNvPr>
          <p:cNvSpPr txBox="1"/>
          <p:nvPr/>
        </p:nvSpPr>
        <p:spPr>
          <a:xfrm>
            <a:off x="2490236" y="5608886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Sr. Anila Zindani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5197B1-F64B-4022-B50F-FEBA18C8F4BA}"/>
              </a:ext>
            </a:extLst>
          </p:cNvPr>
          <p:cNvSpPr txBox="1"/>
          <p:nvPr/>
        </p:nvSpPr>
        <p:spPr>
          <a:xfrm>
            <a:off x="2269801" y="5811829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Program Director ICM LA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5C4E15-E645-44A7-B2C9-FDD3D9DB4A61}"/>
              </a:ext>
            </a:extLst>
          </p:cNvPr>
          <p:cNvSpPr txBox="1"/>
          <p:nvPr/>
        </p:nvSpPr>
        <p:spPr>
          <a:xfrm>
            <a:off x="7753350" y="5549062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Dr. Magda Mohamed Kamel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B14666-62DE-4C64-9CA8-65267D32CA1C}"/>
              </a:ext>
            </a:extLst>
          </p:cNvPr>
          <p:cNvSpPr txBox="1"/>
          <p:nvPr/>
        </p:nvSpPr>
        <p:spPr>
          <a:xfrm>
            <a:off x="7886344" y="5733728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Certified Muajizah from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ACA158-FA01-40C2-A738-5EA02D42576C}"/>
              </a:ext>
            </a:extLst>
          </p:cNvPr>
          <p:cNvSpPr txBox="1"/>
          <p:nvPr/>
        </p:nvSpPr>
        <p:spPr>
          <a:xfrm>
            <a:off x="7886344" y="5918394"/>
            <a:ext cx="196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Ratil Center, Egypt</a:t>
            </a:r>
          </a:p>
        </p:txBody>
      </p:sp>
    </p:spTree>
    <p:extLst>
      <p:ext uri="{BB962C8B-B14F-4D97-AF65-F5344CB8AC3E}">
        <p14:creationId xmlns:p14="http://schemas.microsoft.com/office/powerpoint/2010/main" val="4227131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B8AA9-0600-424F-9201-0ED19C5E3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4" y="0"/>
            <a:ext cx="10896600" cy="5648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56BD83-8E08-4D8E-8756-A669BD1DC38C}"/>
              </a:ext>
            </a:extLst>
          </p:cNvPr>
          <p:cNvSpPr/>
          <p:nvPr/>
        </p:nvSpPr>
        <p:spPr>
          <a:xfrm>
            <a:off x="4948518" y="5468470"/>
            <a:ext cx="986117" cy="179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61CE85-CDD6-4B1C-AFC0-3FE0A28F88EE}"/>
              </a:ext>
            </a:extLst>
          </p:cNvPr>
          <p:cNvSpPr/>
          <p:nvPr/>
        </p:nvSpPr>
        <p:spPr>
          <a:xfrm>
            <a:off x="2181225" y="5067300"/>
            <a:ext cx="180974" cy="142875"/>
          </a:xfrm>
          <a:prstGeom prst="rect">
            <a:avLst/>
          </a:prstGeom>
          <a:solidFill>
            <a:schemeClr val="accent4">
              <a:lumMod val="40000"/>
              <a:lumOff val="6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035AA5-EC6B-460B-AB47-BAD202135683}"/>
              </a:ext>
            </a:extLst>
          </p:cNvPr>
          <p:cNvSpPr/>
          <p:nvPr/>
        </p:nvSpPr>
        <p:spPr>
          <a:xfrm>
            <a:off x="2428874" y="5067300"/>
            <a:ext cx="180975" cy="142875"/>
          </a:xfrm>
          <a:prstGeom prst="rect">
            <a:avLst/>
          </a:prstGeom>
          <a:solidFill>
            <a:schemeClr val="accent4">
              <a:lumMod val="40000"/>
              <a:lumOff val="6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5B576-63CE-4B06-BC60-19C3050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4" y="5061190"/>
            <a:ext cx="195089" cy="158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1710B3-CBA4-403B-A1B6-2848E498A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48" y="5067300"/>
            <a:ext cx="195089" cy="158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8974FA-65E3-4105-9FF3-05078046E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362" y="5051665"/>
            <a:ext cx="195089" cy="158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276CBC-0EA2-4555-807A-FEF5201CB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854" y="5061190"/>
            <a:ext cx="195089" cy="158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1CEA76-12B0-4282-B4E2-2BCA10479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833" y="5197235"/>
            <a:ext cx="195089" cy="15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D6669D-F58D-42A4-8C40-BD0845346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921" y="5051665"/>
            <a:ext cx="195089" cy="1585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619388-4D5D-4B63-BD79-0B1CD4FAB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0" y="5200650"/>
            <a:ext cx="195089" cy="1585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CC2A18-B3AF-438D-8762-F2DDC9242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637" y="5200650"/>
            <a:ext cx="195089" cy="1585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0A924C-F15D-4F5E-BE34-5EBCEE099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924" y="5200650"/>
            <a:ext cx="195089" cy="1585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0ED0EA-C1D8-4611-A318-B7B904AC7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929" y="5219700"/>
            <a:ext cx="195089" cy="1585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6A6287-AC90-4B06-BF1E-F801F3C6B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389" y="5216285"/>
            <a:ext cx="195089" cy="1585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8A8C76-7189-465A-8F49-792877B23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406" y="5219700"/>
            <a:ext cx="195089" cy="1585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9933CF-B0CE-429F-A983-98A79FC02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008" y="5216338"/>
            <a:ext cx="195089" cy="1585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3F5BD5-0C7D-4E51-9DC4-1C4399FCA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987545"/>
            <a:ext cx="195089" cy="1585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F636152-576F-4FCB-8023-E515219C3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880" y="1397120"/>
            <a:ext cx="195089" cy="1585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E3A700-AF72-482C-B894-4B9C31045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205" y="1530470"/>
            <a:ext cx="195089" cy="1585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89F7E18-B2F0-47ED-BA18-569AB9F1E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753" y="1523186"/>
            <a:ext cx="195089" cy="1585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384280-E524-4963-AF31-6A49AB44B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607" y="1523186"/>
            <a:ext cx="195089" cy="1585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8BC541-A9A9-42CE-BB18-6EF2EBFA0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742" y="1530470"/>
            <a:ext cx="195089" cy="1585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512E01-3F7D-4705-8F51-6BE8EC5CF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290" y="1523186"/>
            <a:ext cx="195089" cy="1585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8FBAF1D-35B3-4B05-96E9-072E5EECC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270" y="1532711"/>
            <a:ext cx="195089" cy="1585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415775-5146-4F35-815A-C027CA016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667" y="2482970"/>
            <a:ext cx="195089" cy="15851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CBC0F8-0663-4535-BFFB-45B597DE4FCB}"/>
              </a:ext>
            </a:extLst>
          </p:cNvPr>
          <p:cNvSpPr/>
          <p:nvPr/>
        </p:nvSpPr>
        <p:spPr>
          <a:xfrm>
            <a:off x="6486525" y="2482970"/>
            <a:ext cx="195089" cy="158510"/>
          </a:xfrm>
          <a:prstGeom prst="rect">
            <a:avLst/>
          </a:prstGeom>
          <a:solidFill>
            <a:schemeClr val="accent6">
              <a:lumMod val="60000"/>
              <a:lumOff val="4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E9509D7-612A-404D-A4D6-E83C10679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119" y="2476873"/>
            <a:ext cx="207282" cy="1707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C7F852E-CCD5-43D8-A1C3-5E471F36D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894" y="2467347"/>
            <a:ext cx="207282" cy="17070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40ED2E-A353-4BD1-A7B2-5C9A4B182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107" y="2463240"/>
            <a:ext cx="207282" cy="1707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B770DB0-18A0-4275-8CD3-FD0F557C6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995" y="2614892"/>
            <a:ext cx="207282" cy="17070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71A62EA-3E70-49EA-9924-F9C198E64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164" y="2622429"/>
            <a:ext cx="207282" cy="17070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011BA45-F51B-430B-B3E0-5DF142317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455" y="2605366"/>
            <a:ext cx="207282" cy="17070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62C06F7-E5DE-4E87-861A-F936777E3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002" y="2660529"/>
            <a:ext cx="131711" cy="1084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2EE9418-6E04-4E44-B006-AF831E25D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192" y="2651003"/>
            <a:ext cx="131710" cy="1084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E80DD2D-61AB-490F-A204-0D6C5A6FD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544" y="2659892"/>
            <a:ext cx="155445" cy="13323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5108AD9-217F-4691-B69C-143AA79AF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107" y="2641777"/>
            <a:ext cx="178961" cy="1533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47B86B7-4DF2-4F20-BA51-2BDA0C736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262" y="2749945"/>
            <a:ext cx="176799" cy="1585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A07FC53-8952-4D32-B48E-64A980B88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50" y="3711388"/>
            <a:ext cx="176799" cy="15851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4BF926D-48C1-43DD-B9C1-62C0D658E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126" y="3571928"/>
            <a:ext cx="176799" cy="15851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1CAAF9F-E8D1-40E1-B135-D0466765E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13" y="3711388"/>
            <a:ext cx="176799" cy="15851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9AED0E1-539F-4A29-9D2F-2FE9C6341852}"/>
              </a:ext>
            </a:extLst>
          </p:cNvPr>
          <p:cNvSpPr txBox="1"/>
          <p:nvPr/>
        </p:nvSpPr>
        <p:spPr>
          <a:xfrm>
            <a:off x="3429667" y="-68676"/>
            <a:ext cx="4232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AF7B47"/>
                </a:solidFill>
                <a:latin typeface="Agency FB" panose="020B0503020202020204" pitchFamily="34" charset="0"/>
              </a:rPr>
              <a:t>ICM Learning Academy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20ED41A-BA4C-4666-A5BA-483D81FEC752}"/>
              </a:ext>
            </a:extLst>
          </p:cNvPr>
          <p:cNvSpPr/>
          <p:nvPr/>
        </p:nvSpPr>
        <p:spPr>
          <a:xfrm>
            <a:off x="5410196" y="686834"/>
            <a:ext cx="45719" cy="4781635"/>
          </a:xfrm>
          <a:prstGeom prst="rect">
            <a:avLst/>
          </a:prstGeom>
          <a:solidFill>
            <a:srgbClr val="FFEDAE"/>
          </a:solidFill>
          <a:ln>
            <a:solidFill>
              <a:srgbClr val="FFED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77C8B90-5006-4A8A-8308-E8DE52CB8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243" y="5839279"/>
            <a:ext cx="1451524" cy="70788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F213F5F-A4F2-48DB-AAA8-F54375610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1369" y="3547875"/>
            <a:ext cx="158510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80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DFBAC-07D1-401E-918F-C3E640AEE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25" y="609600"/>
            <a:ext cx="1953773" cy="1480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099402-B398-4916-9A58-8B14831A7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18" y="2259105"/>
            <a:ext cx="1966779" cy="1490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E3442-7501-44E9-86C1-1E2780CE9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19" y="3908610"/>
            <a:ext cx="2012884" cy="1490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FBDE76-EE89-4723-8D51-B9FBA3263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654" y="609599"/>
            <a:ext cx="1966779" cy="1490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04CAD-43A1-47DC-8AE6-C8FC0D7DA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655" y="2259105"/>
            <a:ext cx="1966778" cy="1490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99915-8322-4491-8576-7DDFD0F9A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653" y="3908610"/>
            <a:ext cx="1966779" cy="1490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10E0D7-4186-4946-BF40-489EB6DBC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987" y="609598"/>
            <a:ext cx="1966779" cy="14903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F3EBA1-F285-4454-ABF3-86F288122D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0987" y="2259104"/>
            <a:ext cx="1966781" cy="1490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781B54-44BC-48B2-8077-BC8F95B1AC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0987" y="3908610"/>
            <a:ext cx="1966779" cy="14903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F0AE1-503B-41B7-A9BE-286DA03C4F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9566" y="609597"/>
            <a:ext cx="1966780" cy="1490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576A8F-CE65-4EC2-A844-94A9677736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9566" y="2259104"/>
            <a:ext cx="1966779" cy="14903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F55740-EEE9-485D-BC2C-41B24E64F6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5118" y="3860426"/>
            <a:ext cx="2115673" cy="15867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CA5FAD-C4A8-49EC-81AD-81455796F1D9}"/>
              </a:ext>
            </a:extLst>
          </p:cNvPr>
          <p:cNvSpPr txBox="1"/>
          <p:nvPr/>
        </p:nvSpPr>
        <p:spPr>
          <a:xfrm>
            <a:off x="838223" y="689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2022 -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5AA090-D68B-4BC1-9AA7-BB56AC9A81EC}"/>
              </a:ext>
            </a:extLst>
          </p:cNvPr>
          <p:cNvSpPr txBox="1"/>
          <p:nvPr/>
        </p:nvSpPr>
        <p:spPr>
          <a:xfrm>
            <a:off x="7743773" y="35598"/>
            <a:ext cx="16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FB133A-9C09-4271-B77F-27184EE3693B}"/>
              </a:ext>
            </a:extLst>
          </p:cNvPr>
          <p:cNvSpPr txBox="1"/>
          <p:nvPr/>
        </p:nvSpPr>
        <p:spPr>
          <a:xfrm>
            <a:off x="2057423" y="147932"/>
            <a:ext cx="5840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36F47"/>
                </a:solidFill>
                <a:latin typeface="Baskerville Old Face" panose="02020602080505020303" pitchFamily="18" charset="0"/>
              </a:rPr>
              <a:t>ICM LEARNING ACADEMY CALENDAR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42E37AA-2265-438D-933A-8DA69D1DFB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61" y="3271296"/>
            <a:ext cx="1215839" cy="5687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533D1D-C255-4C6E-87CF-4FF1B10B08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14282" y="1136541"/>
            <a:ext cx="210751" cy="1889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7155D4-5EF6-48C4-B38A-719CFB9DFC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00411" y="1150862"/>
            <a:ext cx="210751" cy="1866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D727DF-5354-436A-A2DB-E376D9D234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7273" y="1312769"/>
            <a:ext cx="213378" cy="1889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17A59C-80A4-450D-B299-B72926D63B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5762" y="1322294"/>
            <a:ext cx="213378" cy="1889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559E490-B39B-4E09-B42A-7D2BBD1F14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75253" y="3292972"/>
            <a:ext cx="247578" cy="20796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58A2040-22F2-4510-99DA-F5743967253C}"/>
              </a:ext>
            </a:extLst>
          </p:cNvPr>
          <p:cNvSpPr txBox="1"/>
          <p:nvPr/>
        </p:nvSpPr>
        <p:spPr>
          <a:xfrm>
            <a:off x="9248752" y="1302737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gency FB" panose="020B0503020202020204" pitchFamily="34" charset="0"/>
              </a:rPr>
              <a:t>Aug 20 – First Day of Saturday School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F935D1A-675F-4205-A143-52F31D3E18D2}"/>
              </a:ext>
            </a:extLst>
          </p:cNvPr>
          <p:cNvSpPr/>
          <p:nvPr/>
        </p:nvSpPr>
        <p:spPr>
          <a:xfrm>
            <a:off x="2465156" y="3047165"/>
            <a:ext cx="278044" cy="215987"/>
          </a:xfrm>
          <a:prstGeom prst="rect">
            <a:avLst/>
          </a:prstGeom>
          <a:solidFill>
            <a:srgbClr val="C40F0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FD3E4E-FAC5-4E59-8E0D-8DA2A3B86F62}"/>
              </a:ext>
            </a:extLst>
          </p:cNvPr>
          <p:cNvSpPr txBox="1"/>
          <p:nvPr/>
        </p:nvSpPr>
        <p:spPr>
          <a:xfrm>
            <a:off x="9252756" y="1941499"/>
            <a:ext cx="3267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BC9400"/>
                </a:solidFill>
                <a:latin typeface="Agency FB" panose="020B0503020202020204" pitchFamily="34" charset="0"/>
              </a:rPr>
              <a:t>Nov 21 –Nov 27 – Fall Break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D8C3BDA-F922-4EE1-B807-9057975FE9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16741" y="3292972"/>
            <a:ext cx="249958" cy="20728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F75A49E-414E-4EEF-BF70-CE7231F25E5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96720" y="3286304"/>
            <a:ext cx="249958" cy="2072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0B6876-0F51-4FA5-931B-D1F619A5610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5072" y="3292975"/>
            <a:ext cx="249958" cy="2072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0FDD71F-52D0-4DAE-89FD-44EBBCD6E7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6297" y="3276779"/>
            <a:ext cx="249958" cy="2072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1D2914C-3B00-44D1-BE6E-25949D3F1A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47733" y="3518129"/>
            <a:ext cx="249958" cy="2072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2603D94-BC4F-4047-AE80-7CF8E55394F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97522" y="3292972"/>
            <a:ext cx="249958" cy="20728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51201C6-0DA2-43BC-8614-F16C371BE025}"/>
              </a:ext>
            </a:extLst>
          </p:cNvPr>
          <p:cNvSpPr txBox="1"/>
          <p:nvPr/>
        </p:nvSpPr>
        <p:spPr>
          <a:xfrm>
            <a:off x="9281202" y="2824468"/>
            <a:ext cx="3612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BC9400"/>
                </a:solidFill>
                <a:latin typeface="Agency FB" panose="020B0503020202020204" pitchFamily="34" charset="0"/>
              </a:rPr>
              <a:t>Dec 24 – Jan 1 – Winter Break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B2E4AE6-B19C-4BB2-B6B3-5E6B041458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48956" y="5176024"/>
            <a:ext cx="249958" cy="2072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137D465-40ED-494E-8049-806DCE96F54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79807" y="5170994"/>
            <a:ext cx="249958" cy="2072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3576043-773E-420E-ADDC-A31C495DE6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18687" y="5163141"/>
            <a:ext cx="249958" cy="2072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50B8B89-E5B9-412F-8A12-626CB9F0C38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11288" y="4949178"/>
            <a:ext cx="249958" cy="20728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6B95B17-7D21-4116-A2B9-D016B693FB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44228" y="5163141"/>
            <a:ext cx="249958" cy="20728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9C62FD9-3D15-4F28-808B-A901FC09C22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7712" y="5163141"/>
            <a:ext cx="249958" cy="20728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06AEBB5-A436-4DED-ACCA-8AFCA09307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02580" y="5154170"/>
            <a:ext cx="249958" cy="2072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579EB0E-4942-4C45-8941-521F76D9E11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71278" y="5172666"/>
            <a:ext cx="249958" cy="2072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AD4E23A-8FAF-4056-BC48-446D257503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4886" y="5173224"/>
            <a:ext cx="249958" cy="20728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71DBDF8-A103-463F-B715-4DA7FEA37D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33894" y="5175005"/>
            <a:ext cx="249958" cy="2072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1D670B3-BDB5-4ECC-8BBC-69B35FA607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08345" y="5153882"/>
            <a:ext cx="249958" cy="20728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BCAC1B0-F90D-4F60-AA8E-A4B7FA061C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17898" y="962581"/>
            <a:ext cx="249958" cy="20728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B756B39-F4CC-498C-A365-1E9D3DF8BB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90176" y="5167317"/>
            <a:ext cx="249958" cy="20728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03B95A8-85E2-4F2D-B483-A3CEFDA8CE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78655" y="4939299"/>
            <a:ext cx="249958" cy="20728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55F7728-11DE-488E-84C7-CF5E79B6CC1E}"/>
              </a:ext>
            </a:extLst>
          </p:cNvPr>
          <p:cNvSpPr txBox="1"/>
          <p:nvPr/>
        </p:nvSpPr>
        <p:spPr>
          <a:xfrm>
            <a:off x="9310008" y="3897156"/>
            <a:ext cx="339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BC9400"/>
                </a:solidFill>
                <a:latin typeface="Agency FB" panose="020B0503020202020204" pitchFamily="34" charset="0"/>
              </a:rPr>
              <a:t>Mar 25 – Mar 31 – Spring Break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B9F28ED-CE94-40F0-853B-C95C35FE8B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19091" y="5163407"/>
            <a:ext cx="249958" cy="20728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1D83DE8-5727-4C48-AEE0-C94C3D7F78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07149" y="5172666"/>
            <a:ext cx="249958" cy="2072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5172E06-7D1B-4638-AB60-8891EECFA71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82021" y="4437376"/>
            <a:ext cx="3828620" cy="43285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4C7B81D-396A-423B-B2A0-4CC8074483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86265" y="1322488"/>
            <a:ext cx="213378" cy="18899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7BF2530-F2D9-4FBD-A13C-DA8EC4E9E6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59631" y="1701668"/>
            <a:ext cx="213378" cy="18899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03A7A71-3147-4F91-8A31-4C7B7D5C89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61459" y="1316323"/>
            <a:ext cx="213378" cy="18899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AFC48A4-BE8D-4EB0-80B2-2E846B6BDA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1305" y="1335057"/>
            <a:ext cx="213378" cy="18899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E8C5B61-97FC-4B92-BE93-946416B893D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10676" y="1325036"/>
            <a:ext cx="213378" cy="18899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557060A-00FF-4E97-B5E1-BEC7BBE1A1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70881" y="1494479"/>
            <a:ext cx="213378" cy="18899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E5452F8-A0C4-4C3B-BB76-42563BAFBD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552" y="1514840"/>
            <a:ext cx="213378" cy="18899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83521C6-7555-450A-9A6E-B3B55A4F0D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20328" y="1494479"/>
            <a:ext cx="213378" cy="18899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C5843E9-4F4D-4666-BCD3-3C2CD482FD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40830" y="1494479"/>
            <a:ext cx="213378" cy="18899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F6E6B64-266B-42B0-BEEB-0B6F55EAB7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47411" y="1495615"/>
            <a:ext cx="213378" cy="18899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017808A-ADFE-4080-830B-8174122000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88008" y="1497280"/>
            <a:ext cx="213378" cy="18899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B41F353-91C9-4B69-BC32-F64C54CB75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04114" y="1505315"/>
            <a:ext cx="213378" cy="18899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83155C60-734F-448F-9705-9EC90CED907F}"/>
              </a:ext>
            </a:extLst>
          </p:cNvPr>
          <p:cNvSpPr txBox="1"/>
          <p:nvPr/>
        </p:nvSpPr>
        <p:spPr>
          <a:xfrm>
            <a:off x="9328899" y="4992966"/>
            <a:ext cx="339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gency FB" panose="020B0503020202020204" pitchFamily="34" charset="0"/>
              </a:rPr>
              <a:t>May 20 – Last Day of Saturday School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C1C9C6-E9D7-4677-B083-2D01A0A0C2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80700" y="3042372"/>
            <a:ext cx="292633" cy="225572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83F2DF18-E672-4DD5-9DC7-FCAEECA98222}"/>
              </a:ext>
            </a:extLst>
          </p:cNvPr>
          <p:cNvSpPr txBox="1"/>
          <p:nvPr/>
        </p:nvSpPr>
        <p:spPr>
          <a:xfrm>
            <a:off x="9262516" y="1619773"/>
            <a:ext cx="2634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BC9400"/>
                </a:solidFill>
                <a:latin typeface="Agency FB" panose="020B0503020202020204" pitchFamily="34" charset="0"/>
              </a:rPr>
              <a:t>Sep 5 – Labor Day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386D5BC-B659-41AD-87ED-8D2FBFF200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6237" y="4475096"/>
            <a:ext cx="249958" cy="207282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1BAAB1CE-E915-47EC-83C4-3E587D349AB1}"/>
              </a:ext>
            </a:extLst>
          </p:cNvPr>
          <p:cNvSpPr/>
          <p:nvPr/>
        </p:nvSpPr>
        <p:spPr>
          <a:xfrm>
            <a:off x="8999750" y="3276779"/>
            <a:ext cx="253006" cy="207282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AD4E8F9-EE9A-4EAB-938A-0C6075BDE9BE}"/>
              </a:ext>
            </a:extLst>
          </p:cNvPr>
          <p:cNvSpPr txBox="1"/>
          <p:nvPr/>
        </p:nvSpPr>
        <p:spPr>
          <a:xfrm>
            <a:off x="9339002" y="5263077"/>
            <a:ext cx="492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gency FB" panose="020B0503020202020204" pitchFamily="34" charset="0"/>
              </a:rPr>
              <a:t>May 27 – Graduation Day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684C224-3F3B-44CA-B570-EFFABF99580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0957" y="1522787"/>
            <a:ext cx="218632" cy="178881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D902039A-ECAE-4D40-87B7-25DD54F0B398}"/>
              </a:ext>
            </a:extLst>
          </p:cNvPr>
          <p:cNvSpPr txBox="1"/>
          <p:nvPr/>
        </p:nvSpPr>
        <p:spPr>
          <a:xfrm>
            <a:off x="9253678" y="957278"/>
            <a:ext cx="2133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gency FB" panose="020B0503020202020204" pitchFamily="34" charset="0"/>
              </a:rPr>
              <a:t>July 17 – Eid Picnic Fun Day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C45BC09-2516-49CD-AD53-31CE41AFE77E}"/>
              </a:ext>
            </a:extLst>
          </p:cNvPr>
          <p:cNvSpPr/>
          <p:nvPr/>
        </p:nvSpPr>
        <p:spPr>
          <a:xfrm>
            <a:off x="4597522" y="4475096"/>
            <a:ext cx="249958" cy="231543"/>
          </a:xfrm>
          <a:prstGeom prst="rect">
            <a:avLst/>
          </a:prstGeom>
          <a:solidFill>
            <a:srgbClr val="26E2DE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66EA529A-4208-429B-A22F-777F244B266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38131" y="4691300"/>
            <a:ext cx="262151" cy="24386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D429A6C-E700-49CC-95BC-1D3E83D2EC3C}"/>
              </a:ext>
            </a:extLst>
          </p:cNvPr>
          <p:cNvSpPr txBox="1"/>
          <p:nvPr/>
        </p:nvSpPr>
        <p:spPr>
          <a:xfrm>
            <a:off x="9273333" y="2198892"/>
            <a:ext cx="2838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59F9C"/>
                </a:solidFill>
                <a:latin typeface="Agency FB" panose="020B0503020202020204" pitchFamily="34" charset="0"/>
              </a:rPr>
              <a:t>Dec 10/11 – Parents Teacher Meetings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7B95CD61-ABB1-4765-B61A-6ED5F45FD89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54356" y="4946183"/>
            <a:ext cx="222830" cy="20728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05729C1-30CC-4CFB-99E8-231197D5DC8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08345" y="4715365"/>
            <a:ext cx="256054" cy="238189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600111FE-4A47-42BA-9F82-8E360CD16D6C}"/>
              </a:ext>
            </a:extLst>
          </p:cNvPr>
          <p:cNvSpPr txBox="1"/>
          <p:nvPr/>
        </p:nvSpPr>
        <p:spPr>
          <a:xfrm>
            <a:off x="9273333" y="2513210"/>
            <a:ext cx="3323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59F9C"/>
                </a:solidFill>
                <a:latin typeface="Agency FB" panose="020B0503020202020204" pitchFamily="34" charset="0"/>
              </a:rPr>
              <a:t>Dec 17/18 – Teachers &amp; Board Meetings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31463B65-1512-4A09-A42F-7EAD5343AC7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14656" y="624386"/>
            <a:ext cx="3432345" cy="43285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0D111C78-4CCA-456E-85B1-35855A732464}"/>
              </a:ext>
            </a:extLst>
          </p:cNvPr>
          <p:cNvSpPr txBox="1"/>
          <p:nvPr/>
        </p:nvSpPr>
        <p:spPr>
          <a:xfrm>
            <a:off x="1999434" y="5569917"/>
            <a:ext cx="8638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askerville Old Face" panose="02020602080505020303" pitchFamily="18" charset="0"/>
              </a:rPr>
              <a:t>PLEASE NOTE </a:t>
            </a:r>
            <a:r>
              <a:rPr lang="en-US" dirty="0"/>
              <a:t>: </a:t>
            </a:r>
            <a:r>
              <a:rPr lang="en-US" dirty="0">
                <a:latin typeface="Agency FB" panose="020B0503020202020204" pitchFamily="34" charset="0"/>
              </a:rPr>
              <a:t>All ICM Learning Academy Calendar 2022-2023 dates are subject to change due to any unforeseen situations and Inclement weather. Ramadan and Eid dates are subject to change according to moon sighting.</a:t>
            </a:r>
          </a:p>
        </p:txBody>
      </p:sp>
      <p:sp>
        <p:nvSpPr>
          <p:cNvPr id="91" name="Smiley Face 90">
            <a:extLst>
              <a:ext uri="{FF2B5EF4-FFF2-40B4-BE49-F238E27FC236}">
                <a16:creationId xmlns:a16="http://schemas.microsoft.com/office/drawing/2014/main" id="{03D4F12A-B5BC-4AD7-814B-286DA9EF4486}"/>
              </a:ext>
            </a:extLst>
          </p:cNvPr>
          <p:cNvSpPr/>
          <p:nvPr/>
        </p:nvSpPr>
        <p:spPr>
          <a:xfrm>
            <a:off x="5217898" y="5153466"/>
            <a:ext cx="230275" cy="207282"/>
          </a:xfrm>
          <a:prstGeom prst="smileyFace">
            <a:avLst/>
          </a:prstGeom>
          <a:solidFill>
            <a:srgbClr val="B2A0A6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CAB486-ED86-4F68-94FB-0D3331129130}"/>
              </a:ext>
            </a:extLst>
          </p:cNvPr>
          <p:cNvSpPr txBox="1"/>
          <p:nvPr/>
        </p:nvSpPr>
        <p:spPr>
          <a:xfrm>
            <a:off x="9428142" y="4185971"/>
            <a:ext cx="2992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57474C"/>
                </a:solidFill>
                <a:latin typeface="Agency FB" panose="020B0503020202020204" pitchFamily="34" charset="0"/>
              </a:rPr>
              <a:t>Mar 26 – ICM LA Fundraiser</a:t>
            </a:r>
          </a:p>
        </p:txBody>
      </p:sp>
      <p:sp>
        <p:nvSpPr>
          <p:cNvPr id="94" name="Smiley Face 93">
            <a:extLst>
              <a:ext uri="{FF2B5EF4-FFF2-40B4-BE49-F238E27FC236}">
                <a16:creationId xmlns:a16="http://schemas.microsoft.com/office/drawing/2014/main" id="{5F14022A-16BF-4878-B1D9-A58CC755FD05}"/>
              </a:ext>
            </a:extLst>
          </p:cNvPr>
          <p:cNvSpPr/>
          <p:nvPr/>
        </p:nvSpPr>
        <p:spPr>
          <a:xfrm>
            <a:off x="9350791" y="4235710"/>
            <a:ext cx="159661" cy="201666"/>
          </a:xfrm>
          <a:prstGeom prst="smileyFace">
            <a:avLst/>
          </a:prstGeom>
          <a:solidFill>
            <a:srgbClr val="B2A0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B4F06C23-4241-4124-87AA-CC531C9120C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346811" y="1890660"/>
            <a:ext cx="219475" cy="17679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D11C16E2-7ED9-42DE-9E3E-3C436690F8E4}"/>
              </a:ext>
            </a:extLst>
          </p:cNvPr>
          <p:cNvSpPr txBox="1"/>
          <p:nvPr/>
        </p:nvSpPr>
        <p:spPr>
          <a:xfrm>
            <a:off x="9323367" y="4704491"/>
            <a:ext cx="2546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gency FB" panose="020B0503020202020204" pitchFamily="34" charset="0"/>
              </a:rPr>
              <a:t>Apr 30 – Eid Fun Day</a:t>
            </a:r>
          </a:p>
        </p:txBody>
      </p:sp>
    </p:spTree>
    <p:extLst>
      <p:ext uri="{BB962C8B-B14F-4D97-AF65-F5344CB8AC3E}">
        <p14:creationId xmlns:p14="http://schemas.microsoft.com/office/powerpoint/2010/main" val="1119601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4E166-E99B-481C-B02C-8A867531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483" y="-238125"/>
            <a:ext cx="8553271" cy="536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26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30013</TotalTime>
  <Words>499</Words>
  <Application>Microsoft Office PowerPoint</Application>
  <PresentationFormat>Widescreen</PresentationFormat>
  <Paragraphs>83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Agency FB</vt:lpstr>
      <vt:lpstr>Algerian</vt:lpstr>
      <vt:lpstr>Arabic Typesetting</vt:lpstr>
      <vt:lpstr>Arial</vt:lpstr>
      <vt:lpstr>Baskerville Old Face</vt:lpstr>
      <vt:lpstr>Calibri</vt:lpstr>
      <vt:lpstr>Calibri Light</vt:lpstr>
      <vt:lpstr>Chiller</vt:lpstr>
      <vt:lpstr>Freestyle Script</vt:lpstr>
      <vt:lpstr>Gabriola</vt:lpstr>
      <vt:lpstr>Kunstler Script</vt:lpstr>
      <vt:lpstr>Lucida Handwriting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Romana icm</dc:creator>
  <cp:lastModifiedBy>Romana icm</cp:lastModifiedBy>
  <cp:revision>4</cp:revision>
  <dcterms:created xsi:type="dcterms:W3CDTF">2022-05-06T13:22:32Z</dcterms:created>
  <dcterms:modified xsi:type="dcterms:W3CDTF">2022-05-27T09:35:34Z</dcterms:modified>
</cp:coreProperties>
</file>